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36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7"/>
    <p:restoredTop sz="94668"/>
  </p:normalViewPr>
  <p:slideViewPr>
    <p:cSldViewPr snapToGrid="0" snapToObjects="1" showGuides="1">
      <p:cViewPr varScale="1">
        <p:scale>
          <a:sx n="143" d="100"/>
          <a:sy n="143" d="100"/>
        </p:scale>
        <p:origin x="552" y="-56"/>
      </p:cViewPr>
      <p:guideLst>
        <p:guide orient="horz" pos="1620"/>
        <p:guide pos="36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CED96-FCC6-0643-9A48-C97CAEBAA4B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091E1-A21D-7343-9A9E-75840B5B7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35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61"/>
          <a:stretch/>
        </p:blipFill>
        <p:spPr>
          <a:xfrm>
            <a:off x="281584" y="853594"/>
            <a:ext cx="5390927" cy="38051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518" y="0"/>
            <a:ext cx="9132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atin typeface="Athelas" charset="0"/>
                <a:ea typeface="Athelas" charset="0"/>
                <a:cs typeface="Athelas" charset="0"/>
              </a:rPr>
              <a:t>Science to Action Activities at AGU 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29"/>
          <a:stretch/>
        </p:blipFill>
        <p:spPr>
          <a:xfrm>
            <a:off x="-929646" y="5584356"/>
            <a:ext cx="6095771" cy="434592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692977" y="835870"/>
            <a:ext cx="3317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U42A Communities Solve Problems with Science and Scientists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697624" y="1368646"/>
            <a:ext cx="3302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PA41A,43D,44A Toward </a:t>
            </a:r>
            <a:r>
              <a:rPr lang="en-US" sz="1200" dirty="0">
                <a:latin typeface="Athelas" charset="0"/>
                <a:ea typeface="Athelas" charset="0"/>
                <a:cs typeface="Athelas" charset="0"/>
              </a:rPr>
              <a:t>More Effective Decision Maker-Scientist Partnerships </a:t>
            </a:r>
            <a:endParaRPr lang="en-US" sz="1200" dirty="0" smtClean="0"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88659" y="2395693"/>
            <a:ext cx="3446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PA31B,33D,34A Building Novel and Transform. Partnerships </a:t>
            </a:r>
            <a:r>
              <a:rPr lang="en-US" sz="1200" dirty="0">
                <a:latin typeface="Athelas" charset="0"/>
                <a:ea typeface="Athelas" charset="0"/>
                <a:cs typeface="Athelas" charset="0"/>
              </a:rPr>
              <a:t>Toward Decision-Relevant Science </a:t>
            </a:r>
            <a:endParaRPr lang="en-US" sz="1200" dirty="0" smtClean="0"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694830" y="3433451"/>
            <a:ext cx="3439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PA52A,53A Native </a:t>
            </a:r>
            <a:r>
              <a:rPr lang="en-US" sz="1200" dirty="0">
                <a:latin typeface="Athelas" charset="0"/>
                <a:ea typeface="Athelas" charset="0"/>
                <a:cs typeface="Athelas" charset="0"/>
              </a:rPr>
              <a:t>Science: How Indigenous Perspectives Inform </a:t>
            </a:r>
            <a:r>
              <a:rPr lang="en-US" sz="1200" dirty="0" err="1" smtClean="0">
                <a:latin typeface="Athelas" charset="0"/>
                <a:ea typeface="Athelas" charset="0"/>
                <a:cs typeface="Athelas" charset="0"/>
              </a:rPr>
              <a:t>Env</a:t>
            </a:r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. Science </a:t>
            </a:r>
            <a:r>
              <a:rPr lang="en-US" sz="1200" dirty="0">
                <a:latin typeface="Athelas" charset="0"/>
                <a:ea typeface="Athelas" charset="0"/>
                <a:cs typeface="Athelas" charset="0"/>
              </a:rPr>
              <a:t>and </a:t>
            </a:r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Policy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687958" y="2937970"/>
            <a:ext cx="3076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PA43B Effective </a:t>
            </a:r>
            <a:r>
              <a:rPr lang="en-US" sz="1200" dirty="0">
                <a:latin typeface="Athelas" charset="0"/>
                <a:ea typeface="Athelas" charset="0"/>
                <a:cs typeface="Athelas" charset="0"/>
              </a:rPr>
              <a:t>Co-Production – Will Science meet the high demands of </a:t>
            </a:r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Practitioners…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694828" y="4452648"/>
            <a:ext cx="3005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Workshops:  Practical Tips and Real-World Strategies (Tue) and Science </a:t>
            </a:r>
            <a:r>
              <a:rPr lang="en-US" sz="1200" dirty="0">
                <a:latin typeface="Athelas" charset="0"/>
                <a:ea typeface="Athelas" charset="0"/>
                <a:cs typeface="Athelas" charset="0"/>
              </a:rPr>
              <a:t>to Action in Louisiana: </a:t>
            </a:r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TEX </a:t>
            </a:r>
            <a:r>
              <a:rPr lang="en-US" sz="1200" dirty="0">
                <a:latin typeface="Athelas" charset="0"/>
                <a:ea typeface="Athelas" charset="0"/>
                <a:cs typeface="Athelas" charset="0"/>
              </a:rPr>
              <a:t>Project </a:t>
            </a:r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Launch (Wed)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694829" y="3946721"/>
            <a:ext cx="3315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PA51B, 53B Resilient </a:t>
            </a:r>
            <a:r>
              <a:rPr lang="en-US" sz="1200" dirty="0">
                <a:latin typeface="Athelas" charset="0"/>
                <a:ea typeface="Athelas" charset="0"/>
                <a:cs typeface="Athelas" charset="0"/>
              </a:rPr>
              <a:t>Decision Making in the Midst of </a:t>
            </a:r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Uncertainty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715555" y="3426530"/>
            <a:ext cx="3294677" cy="471261"/>
          </a:xfrm>
          <a:prstGeom prst="rect">
            <a:avLst/>
          </a:prstGeom>
          <a:noFill/>
          <a:ln w="22225">
            <a:solidFill>
              <a:srgbClr val="808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5715554" y="2389933"/>
            <a:ext cx="3294677" cy="471261"/>
          </a:xfrm>
          <a:prstGeom prst="rect">
            <a:avLst/>
          </a:prstGeom>
          <a:noFill/>
          <a:ln w="222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5715557" y="4473253"/>
            <a:ext cx="3294677" cy="625726"/>
          </a:xfrm>
          <a:prstGeom prst="rect">
            <a:avLst/>
          </a:prstGeom>
          <a:noFill/>
          <a:ln w="22225">
            <a:solidFill>
              <a:srgbClr val="8421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5715555" y="2912798"/>
            <a:ext cx="3294677" cy="471261"/>
          </a:xfrm>
          <a:prstGeom prst="rect">
            <a:avLst/>
          </a:prstGeom>
          <a:noFill/>
          <a:ln w="2222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5705888" y="1877794"/>
            <a:ext cx="3294677" cy="471261"/>
          </a:xfrm>
          <a:prstGeom prst="rect">
            <a:avLst/>
          </a:prstGeom>
          <a:noFill/>
          <a:ln w="2222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5705891" y="1363011"/>
            <a:ext cx="3294677" cy="471261"/>
          </a:xfrm>
          <a:prstGeom prst="rect">
            <a:avLst/>
          </a:prstGeom>
          <a:noFill/>
          <a:ln w="222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5715556" y="3950387"/>
            <a:ext cx="3294677" cy="471261"/>
          </a:xfrm>
          <a:prstGeom prst="rect">
            <a:avLst/>
          </a:prstGeom>
          <a:noFill/>
          <a:ln w="22225">
            <a:solidFill>
              <a:srgbClr val="DDD4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5715558" y="838244"/>
            <a:ext cx="3294677" cy="471261"/>
          </a:xfrm>
          <a:prstGeom prst="rect">
            <a:avLst/>
          </a:prstGeom>
          <a:noFill/>
          <a:ln w="2222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686310" y="1875152"/>
            <a:ext cx="33142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thelas" charset="0"/>
                <a:ea typeface="Athelas" charset="0"/>
                <a:cs typeface="Athelas" charset="0"/>
              </a:rPr>
              <a:t>PA11B, 14A </a:t>
            </a:r>
            <a:r>
              <a:rPr lang="en-US" sz="1200" spc="-10" dirty="0" smtClean="0">
                <a:latin typeface="Athelas" charset="0"/>
                <a:ea typeface="Athelas" charset="0"/>
                <a:cs typeface="Athelas" charset="0"/>
              </a:rPr>
              <a:t>Research to Applications (R2A) to Enhance </a:t>
            </a:r>
            <a:r>
              <a:rPr lang="en-US" sz="1200" spc="-10" dirty="0" err="1" smtClean="0">
                <a:latin typeface="Athelas" charset="0"/>
                <a:ea typeface="Athelas" charset="0"/>
                <a:cs typeface="Athelas" charset="0"/>
              </a:rPr>
              <a:t>Subseasonal</a:t>
            </a:r>
            <a:r>
              <a:rPr lang="en-US" sz="1200" spc="-10" dirty="0" smtClean="0">
                <a:latin typeface="Athelas" charset="0"/>
                <a:ea typeface="Athelas" charset="0"/>
                <a:cs typeface="Athelas" charset="0"/>
              </a:rPr>
              <a:t>-to-Seasonal Water Supply…</a:t>
            </a:r>
            <a:endParaRPr lang="en-US" sz="1200" dirty="0" smtClean="0">
              <a:latin typeface="Athelas" charset="0"/>
              <a:ea typeface="Athelas" charset="0"/>
              <a:cs typeface="Athela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43291" y="4658767"/>
            <a:ext cx="48165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latin typeface="Athelas" charset="0"/>
                <a:ea typeface="Athelas" charset="0"/>
                <a:cs typeface="Athelas" charset="0"/>
              </a:rPr>
              <a:t>O</a:t>
            </a:r>
            <a:r>
              <a:rPr lang="en-US" sz="1600" b="1" smtClean="0">
                <a:latin typeface="Athelas" charset="0"/>
                <a:ea typeface="Athelas" charset="0"/>
                <a:cs typeface="Athelas" charset="0"/>
              </a:rPr>
              <a:t>ral presentations </a:t>
            </a:r>
            <a:r>
              <a:rPr lang="en-US" sz="1600" b="1" dirty="0" smtClean="0">
                <a:latin typeface="Athelas" charset="0"/>
                <a:ea typeface="Athelas" charset="0"/>
                <a:cs typeface="Athelas" charset="0"/>
              </a:rPr>
              <a:t>in </a:t>
            </a:r>
            <a:r>
              <a:rPr lang="en-US" sz="1600" b="1" smtClean="0">
                <a:latin typeface="Athelas" charset="0"/>
                <a:ea typeface="Athelas" charset="0"/>
                <a:cs typeface="Athelas" charset="0"/>
              </a:rPr>
              <a:t>rooms 255-257 (PA) &amp; E2 (Union)</a:t>
            </a:r>
            <a:endParaRPr lang="en-US" sz="1600" b="1" dirty="0">
              <a:latin typeface="Athelas" charset="0"/>
              <a:ea typeface="Athelas" charset="0"/>
              <a:cs typeface="Athe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41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953" y="490817"/>
            <a:ext cx="7986432" cy="4652683"/>
          </a:xfrm>
        </p:spPr>
        <p:txBody>
          <a:bodyPr>
            <a:normAutofit/>
          </a:bodyPr>
          <a:lstStyle/>
          <a:p>
            <a:pPr marL="514350" indent="-514350">
              <a:spcBef>
                <a:spcPts val="2550"/>
              </a:spcBef>
              <a:buFont typeface="+mj-lt"/>
              <a:buAutoNum type="arabicPeriod"/>
            </a:pPr>
            <a:r>
              <a:rPr lang="en-US" sz="3200" dirty="0" smtClean="0">
                <a:latin typeface="Athelas" charset="0"/>
                <a:ea typeface="Athelas" charset="0"/>
                <a:cs typeface="Athelas" charset="0"/>
              </a:rPr>
              <a:t>How </a:t>
            </a:r>
            <a:r>
              <a:rPr lang="en-US" sz="3200" dirty="0">
                <a:latin typeface="Athelas" charset="0"/>
                <a:ea typeface="Athelas" charset="0"/>
                <a:cs typeface="Athelas" charset="0"/>
              </a:rPr>
              <a:t>was the community able to advance its priorities using Earth and Space </a:t>
            </a:r>
            <a:r>
              <a:rPr lang="en-US" sz="3200" dirty="0" smtClean="0">
                <a:latin typeface="Athelas" charset="0"/>
                <a:ea typeface="Athelas" charset="0"/>
                <a:cs typeface="Athelas" charset="0"/>
              </a:rPr>
              <a:t>Science?</a:t>
            </a:r>
          </a:p>
          <a:p>
            <a:pPr marL="514350" indent="-514350">
              <a:spcBef>
                <a:spcPts val="2550"/>
              </a:spcBef>
              <a:buFont typeface="+mj-lt"/>
              <a:buAutoNum type="arabicPeriod"/>
            </a:pPr>
            <a:r>
              <a:rPr lang="en-US" sz="3200" dirty="0" smtClean="0">
                <a:latin typeface="Athelas" charset="0"/>
                <a:ea typeface="Athelas" charset="0"/>
                <a:cs typeface="Athelas" charset="0"/>
              </a:rPr>
              <a:t>How </a:t>
            </a:r>
            <a:r>
              <a:rPr lang="en-US" sz="3200" dirty="0">
                <a:latin typeface="Athelas" charset="0"/>
                <a:ea typeface="Athelas" charset="0"/>
                <a:cs typeface="Athelas" charset="0"/>
              </a:rPr>
              <a:t>did partnerships lead to innovation or add value in other </a:t>
            </a:r>
            <a:r>
              <a:rPr lang="en-US" sz="3200" dirty="0" smtClean="0">
                <a:latin typeface="Athelas" charset="0"/>
                <a:ea typeface="Athelas" charset="0"/>
                <a:cs typeface="Athelas" charset="0"/>
              </a:rPr>
              <a:t>ways?</a:t>
            </a:r>
            <a:endParaRPr lang="en-US" sz="3200" dirty="0">
              <a:latin typeface="Athelas" charset="0"/>
              <a:ea typeface="Athelas" charset="0"/>
              <a:cs typeface="Athelas" charset="0"/>
            </a:endParaRPr>
          </a:p>
          <a:p>
            <a:pPr marL="514350" indent="-514350">
              <a:spcBef>
                <a:spcPts val="2550"/>
              </a:spcBef>
              <a:buFont typeface="+mj-lt"/>
              <a:buAutoNum type="arabicPeriod"/>
            </a:pPr>
            <a:r>
              <a:rPr lang="en-US" sz="3200" dirty="0" smtClean="0">
                <a:latin typeface="Athelas" charset="0"/>
                <a:ea typeface="Athelas" charset="0"/>
                <a:cs typeface="Athelas" charset="0"/>
              </a:rPr>
              <a:t>How </a:t>
            </a:r>
            <a:r>
              <a:rPr lang="en-US" sz="3200" dirty="0">
                <a:latin typeface="Athelas" charset="0"/>
                <a:ea typeface="Athelas" charset="0"/>
                <a:cs typeface="Athelas" charset="0"/>
              </a:rPr>
              <a:t>did the work engage new individuals or groups in using or doing science?  </a:t>
            </a:r>
          </a:p>
          <a:p>
            <a:pPr>
              <a:spcBef>
                <a:spcPts val="255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8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61" y="0"/>
            <a:ext cx="6872380" cy="5154285"/>
          </a:xfrm>
        </p:spPr>
      </p:pic>
    </p:spTree>
    <p:extLst>
      <p:ext uri="{BB962C8B-B14F-4D97-AF65-F5344CB8AC3E}">
        <p14:creationId xmlns:p14="http://schemas.microsoft.com/office/powerpoint/2010/main" val="25963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</TotalTime>
  <Words>162</Words>
  <Application>Microsoft Macintosh PowerPoint</Application>
  <PresentationFormat>On-screen Show (16:9)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Athelas</vt:lpstr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vano</dc:creator>
  <cp:lastModifiedBy>julie vano</cp:lastModifiedBy>
  <cp:revision>8</cp:revision>
  <dcterms:created xsi:type="dcterms:W3CDTF">2017-12-07T05:19:24Z</dcterms:created>
  <dcterms:modified xsi:type="dcterms:W3CDTF">2017-12-07T06:05:47Z</dcterms:modified>
</cp:coreProperties>
</file>

<file path=docProps/thumbnail.jpeg>
</file>